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8555774-2094-4149-84F6-89C86C7F765A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C15427-90A9-4CA7-A729-E4C63D0B9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260B28-1408-4D12-9186-B6FCC98653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1AA46C2B-7C64-4CDC-9999-EDFCBF2ECD84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7D0813-00D2-4D44-90D5-54D559528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D8A9F-DAB8-4BA7-B0BA-31EA1E17DD6F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E996-2BBB-4C10-80DD-78ECA865C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8CF40-49DB-4C33-9622-AAF8BD0D5BCA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7169-9865-4C9D-9FCD-1BF1362F1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AB433-5197-424F-9B5A-0831A45EE8BB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7F40F-04DE-434F-8FD5-999232772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5FA48-CEEF-4447-A177-2C47F2B37013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6001E-D13D-49E6-9260-60ACE90AA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637F-55AE-4322-90AD-AC1CACB88948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9975-E465-4389-8E26-00FAC0FF6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D27BC-856C-42B5-AA39-F262E7606B49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E615631-693E-47B6-8E9A-12394E411B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461D9-5377-4E82-B1BD-4CB17796907D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2B97-2A65-45E2-AE32-79FC02FDF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3E615-4528-4DE2-981A-C0939BD1D479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0F3B2-2734-4125-BD06-648DBA4A1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2FAE08C-530E-4B8F-8630-3AB9066B9A99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FFD1E910-4ECD-47B1-8C16-EFF9F7247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39187BD-F53F-43D2-A5C9-B93A71129D16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CEED07EE-C1CD-43CC-ACD6-55A9E5A99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7862F17-E9AC-43FC-9D88-203807E5ACEC}" type="datetimeFigureOut">
              <a:rPr lang="en-US"/>
              <a:pPr>
                <a:defRPr/>
              </a:pPr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367D1B7-5A8E-466C-8357-0AF083072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68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Kingdom </a:t>
            </a: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Archaebacteria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Taxonomy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Life 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Five Kingdom System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20 years ago, bacteria were all grouped in the same kingdom:  </a:t>
            </a:r>
            <a:r>
              <a:rPr lang="en-US" u="sng" dirty="0" err="1" smtClean="0"/>
              <a:t>Monera</a:t>
            </a:r>
            <a:r>
              <a:rPr lang="en-US" u="sng" dirty="0" smtClean="0"/>
              <a:t>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n-US" u="sng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With advances in </a:t>
            </a:r>
            <a:r>
              <a:rPr lang="en-US" u="sng" dirty="0" smtClean="0"/>
              <a:t>molecular biology </a:t>
            </a:r>
            <a:r>
              <a:rPr lang="en-US" dirty="0" smtClean="0"/>
              <a:t>and DNA technology, scientists discovered that </a:t>
            </a:r>
            <a:r>
              <a:rPr lang="en-US" dirty="0" err="1" smtClean="0"/>
              <a:t>archaebacteria</a:t>
            </a:r>
            <a:r>
              <a:rPr lang="en-US" dirty="0" smtClean="0"/>
              <a:t> had cells that were </a:t>
            </a:r>
            <a:r>
              <a:rPr lang="en-US" u="sng" dirty="0" smtClean="0"/>
              <a:t>intermediate</a:t>
            </a:r>
            <a:r>
              <a:rPr lang="en-US" dirty="0" smtClean="0"/>
              <a:t> between prokaryotes and eukaryotes.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So, a sixth kingdom was added for these more advanced prokaryotic organisms:  </a:t>
            </a:r>
            <a:r>
              <a:rPr lang="en-US" u="sng" dirty="0" err="1" smtClean="0"/>
              <a:t>Archaebacteria</a:t>
            </a: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How are </a:t>
            </a: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archaebacteria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different from </a:t>
            </a: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eubacteria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?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6386" name="Content Placeholder 6" descr="archaebacteria1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2738" y="1752600"/>
            <a:ext cx="4183062" cy="44958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 fontScale="92500"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 </a:t>
            </a:r>
            <a:r>
              <a:rPr lang="en-US" u="sng" dirty="0" err="1" smtClean="0"/>
              <a:t>peptidogylcan</a:t>
            </a:r>
            <a:r>
              <a:rPr lang="en-US" dirty="0" smtClean="0"/>
              <a:t> in cell walls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Unique </a:t>
            </a:r>
            <a:r>
              <a:rPr lang="en-US" u="sng" dirty="0" smtClean="0"/>
              <a:t>lipid </a:t>
            </a:r>
            <a:r>
              <a:rPr lang="en-US" u="sng" dirty="0" err="1" smtClean="0"/>
              <a:t>bilayer</a:t>
            </a:r>
            <a:r>
              <a:rPr lang="en-US" dirty="0" smtClean="0"/>
              <a:t> in cell membrane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u="sng" dirty="0" smtClean="0"/>
              <a:t>RNA polymerase</a:t>
            </a:r>
            <a:r>
              <a:rPr lang="en-US" dirty="0" smtClean="0"/>
              <a:t> (protein enzyme) more similar to </a:t>
            </a:r>
            <a:r>
              <a:rPr lang="en-US" u="sng" dirty="0" smtClean="0"/>
              <a:t>eukaryotes</a:t>
            </a: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u="sng" dirty="0" smtClean="0"/>
              <a:t>Ribosomal protein</a:t>
            </a:r>
            <a:r>
              <a:rPr lang="en-US" dirty="0" smtClean="0"/>
              <a:t> more similar to eukaryotes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Not as </a:t>
            </a:r>
            <a:r>
              <a:rPr lang="en-US" u="sng" dirty="0" smtClean="0"/>
              <a:t>diverse</a:t>
            </a:r>
            <a:r>
              <a:rPr lang="en-US" dirty="0" smtClean="0"/>
              <a:t> as </a:t>
            </a:r>
            <a:r>
              <a:rPr lang="en-US" dirty="0" err="1" smtClean="0"/>
              <a:t>eubacteria</a:t>
            </a:r>
            <a:r>
              <a:rPr lang="en-US" dirty="0" smtClean="0"/>
              <a:t> kingdom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Archaebacteria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2827337" cy="594360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-</a:t>
            </a:r>
            <a:r>
              <a:rPr lang="en-US" sz="2400" u="sng" dirty="0" err="1" smtClean="0"/>
              <a:t>achaio</a:t>
            </a:r>
            <a:r>
              <a:rPr lang="en-US" sz="2400" dirty="0" smtClean="0"/>
              <a:t>-comes from Greek meaning </a:t>
            </a:r>
            <a:r>
              <a:rPr lang="en-US" sz="2400" u="sng" dirty="0" smtClean="0"/>
              <a:t>“ancient”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-</a:t>
            </a:r>
            <a:r>
              <a:rPr lang="en-US" sz="2400" dirty="0" err="1" smtClean="0"/>
              <a:t>archaebacteria</a:t>
            </a:r>
            <a:r>
              <a:rPr lang="en-US" sz="2400" dirty="0" smtClean="0"/>
              <a:t>-probably </a:t>
            </a:r>
            <a:r>
              <a:rPr lang="en-US" sz="2400" u="sng" dirty="0" smtClean="0"/>
              <a:t>evolved</a:t>
            </a:r>
            <a:r>
              <a:rPr lang="en-US" sz="2400" dirty="0" smtClean="0"/>
              <a:t> around the same time as </a:t>
            </a:r>
            <a:r>
              <a:rPr lang="en-US" sz="2400" u="sng" dirty="0" err="1" smtClean="0"/>
              <a:t>eubacteria</a:t>
            </a:r>
            <a:endParaRPr lang="en-US" sz="2400" u="sng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-discovered in </a:t>
            </a:r>
            <a:r>
              <a:rPr lang="en-US" sz="2400" u="sng" dirty="0" smtClean="0"/>
              <a:t>extreme environments </a:t>
            </a:r>
            <a:r>
              <a:rPr lang="en-US" sz="2400" dirty="0" smtClean="0"/>
              <a:t>like deep sea volcanic trenches, boiling water, salt lakes, anaerobic conditions (</a:t>
            </a:r>
            <a:r>
              <a:rPr lang="en-US" sz="2400" u="sng" dirty="0" smtClean="0"/>
              <a:t>without oxygen)</a:t>
            </a:r>
          </a:p>
        </p:txBody>
      </p:sp>
      <p:pic>
        <p:nvPicPr>
          <p:cNvPr id="17411" name="Content Placeholder 6" descr="archaebacteria.bmp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62400" y="838200"/>
            <a:ext cx="4876800" cy="422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Types of </a:t>
            </a: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Archaebacteria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: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r>
              <a:rPr lang="en-US" smtClean="0"/>
              <a:t>Archaebacteria can be divided into three groups:</a:t>
            </a:r>
          </a:p>
          <a:p>
            <a:pPr lvl="1"/>
            <a:r>
              <a:rPr lang="en-US" u="sng" smtClean="0"/>
              <a:t>Methanogens</a:t>
            </a:r>
            <a:endParaRPr lang="en-US" smtClean="0"/>
          </a:p>
          <a:p>
            <a:pPr lvl="1"/>
            <a:r>
              <a:rPr lang="en-US" u="sng" smtClean="0"/>
              <a:t>Thermoacidophiles</a:t>
            </a:r>
            <a:endParaRPr lang="en-US" smtClean="0"/>
          </a:p>
          <a:p>
            <a:pPr lvl="1"/>
            <a:r>
              <a:rPr lang="en-US" u="sng" smtClean="0"/>
              <a:t>Extreme halophiles</a:t>
            </a:r>
          </a:p>
        </p:txBody>
      </p:sp>
      <p:pic>
        <p:nvPicPr>
          <p:cNvPr id="19459" name="Content Placeholder 4" descr="archaebacteria2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600200"/>
            <a:ext cx="4195763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Extreme </a:t>
            </a: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Halophiles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0482" name="Content Placeholder 4" descr="extreme halophiles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447800"/>
            <a:ext cx="4114800" cy="4572000"/>
          </a:xfrm>
        </p:spPr>
      </p:pic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u="sng" smtClean="0"/>
              <a:t>Salt</a:t>
            </a:r>
            <a:r>
              <a:rPr lang="en-US" smtClean="0"/>
              <a:t> lovers</a:t>
            </a:r>
          </a:p>
          <a:p>
            <a:endParaRPr lang="en-US" smtClean="0"/>
          </a:p>
          <a:p>
            <a:r>
              <a:rPr lang="en-US" smtClean="0"/>
              <a:t>Found in salt water where the salt </a:t>
            </a:r>
            <a:r>
              <a:rPr lang="en-US" u="sng" smtClean="0"/>
              <a:t>concentration</a:t>
            </a:r>
            <a:r>
              <a:rPr lang="en-US" smtClean="0"/>
              <a:t> is much higher than the ocean</a:t>
            </a:r>
          </a:p>
          <a:p>
            <a:endParaRPr lang="en-US" smtClean="0"/>
          </a:p>
          <a:p>
            <a:r>
              <a:rPr lang="en-US" smtClean="0"/>
              <a:t>Ex.  </a:t>
            </a:r>
            <a:r>
              <a:rPr lang="en-US" u="sng" smtClean="0"/>
              <a:t>Salt lakes </a:t>
            </a:r>
            <a:r>
              <a:rPr lang="en-US" smtClean="0"/>
              <a:t>in Utah, the </a:t>
            </a:r>
            <a:r>
              <a:rPr lang="en-US" u="sng" smtClean="0"/>
              <a:t>Dead Sea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Methanogens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1506" name="Content Placeholder 4" descr="methanogens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752600"/>
            <a:ext cx="4383088" cy="4267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u="sng" dirty="0" smtClean="0"/>
              <a:t>Obligate anaerobes</a:t>
            </a:r>
            <a:r>
              <a:rPr lang="en-US" dirty="0" smtClean="0"/>
              <a:t> (oxygen will kill them)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u="sng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take </a:t>
            </a:r>
            <a:r>
              <a:rPr lang="en-US" u="sng" dirty="0" smtClean="0"/>
              <a:t>hydrogen</a:t>
            </a:r>
            <a:r>
              <a:rPr lang="en-US" dirty="0" smtClean="0"/>
              <a:t> gas and use it to </a:t>
            </a:r>
            <a:r>
              <a:rPr lang="en-US" u="sng" dirty="0" smtClean="0"/>
              <a:t>convert</a:t>
            </a:r>
            <a:r>
              <a:rPr lang="en-US" dirty="0" smtClean="0"/>
              <a:t> carbon dioxide into </a:t>
            </a:r>
            <a:r>
              <a:rPr lang="en-US" u="sng" dirty="0" smtClean="0"/>
              <a:t>methane gas  </a:t>
            </a:r>
            <a:r>
              <a:rPr lang="en-US" dirty="0" smtClean="0"/>
              <a:t>CH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Produce </a:t>
            </a:r>
            <a:r>
              <a:rPr lang="en-US" u="sng" dirty="0" smtClean="0"/>
              <a:t>marsh gas</a:t>
            </a:r>
            <a:r>
              <a:rPr lang="en-US" dirty="0" smtClean="0"/>
              <a:t> that can ignite causing many to believe that UFO’s are present (</a:t>
            </a:r>
            <a:r>
              <a:rPr lang="en-US" u="sng" dirty="0" smtClean="0"/>
              <a:t>Everglades)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Thermoacidophiles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2530" name="Content Placeholder 4" descr="thermoacidophiles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963" y="1524000"/>
            <a:ext cx="4243387" cy="4876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Live in conditions with </a:t>
            </a:r>
            <a:r>
              <a:rPr lang="en-US" u="sng" dirty="0" smtClean="0"/>
              <a:t>extreme temperatures </a:t>
            </a:r>
            <a:r>
              <a:rPr lang="en-US" dirty="0" smtClean="0"/>
              <a:t> and </a:t>
            </a:r>
            <a:r>
              <a:rPr lang="en-US" u="sng" dirty="0" smtClean="0"/>
              <a:t>low pH </a:t>
            </a:r>
            <a:r>
              <a:rPr lang="en-US" dirty="0" smtClean="0"/>
              <a:t>(acidic conditions)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 can live in temperatures </a:t>
            </a:r>
            <a:r>
              <a:rPr lang="en-US" u="sng" dirty="0" smtClean="0"/>
              <a:t>above 100 </a:t>
            </a:r>
            <a:r>
              <a:rPr lang="en-US" u="sng" baseline="30000" dirty="0" smtClean="0"/>
              <a:t>0</a:t>
            </a:r>
            <a:r>
              <a:rPr lang="en-US" u="sng" dirty="0" smtClean="0"/>
              <a:t>C</a:t>
            </a:r>
            <a:r>
              <a:rPr lang="en-US" dirty="0" smtClean="0"/>
              <a:t>, which is the boiling point of water.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Archaebacteria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4578" name="Content Placeholder 5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 -Can reproduce </a:t>
            </a:r>
            <a:r>
              <a:rPr lang="en-US" u="sng" smtClean="0"/>
              <a:t>asexually</a:t>
            </a:r>
            <a:r>
              <a:rPr lang="en-US" smtClean="0"/>
              <a:t> by </a:t>
            </a:r>
            <a:r>
              <a:rPr lang="en-US" u="sng" smtClean="0"/>
              <a:t>binary fission</a:t>
            </a: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(Binary fission is the division of a </a:t>
            </a:r>
            <a:r>
              <a:rPr lang="en-US" u="sng" smtClean="0"/>
              <a:t>prokaryotic cell.  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-Can reproduce </a:t>
            </a:r>
            <a:r>
              <a:rPr lang="en-US" u="sng" smtClean="0"/>
              <a:t>sexually</a:t>
            </a:r>
            <a:r>
              <a:rPr lang="en-US" smtClean="0"/>
              <a:t> by </a:t>
            </a:r>
            <a:r>
              <a:rPr lang="en-US" u="sng" smtClean="0"/>
              <a:t>conjugation.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(During conjugation, </a:t>
            </a:r>
            <a:r>
              <a:rPr lang="en-US" u="sng" smtClean="0"/>
              <a:t>two cells form a bridge</a:t>
            </a:r>
            <a:r>
              <a:rPr lang="en-US" smtClean="0"/>
              <a:t> of cytoplasm between their cell walls.  They exchange genetic material through this </a:t>
            </a:r>
            <a:r>
              <a:rPr lang="en-US" u="sng" smtClean="0"/>
              <a:t>bridge</a:t>
            </a:r>
            <a:r>
              <a:rPr lang="en-US" smtClean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2031</TotalTime>
  <Words>244</Words>
  <Application>Microsoft Office PowerPoint</Application>
  <PresentationFormat>On-screen Show (4:3)</PresentationFormat>
  <Paragraphs>37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Century Gothic</vt:lpstr>
      <vt:lpstr>Arial</vt:lpstr>
      <vt:lpstr>Wingdings 2</vt:lpstr>
      <vt:lpstr>Verdana</vt:lpstr>
      <vt:lpstr>Calibri</vt:lpstr>
      <vt:lpstr>Verve</vt:lpstr>
      <vt:lpstr>Verve</vt:lpstr>
      <vt:lpstr>Verve</vt:lpstr>
      <vt:lpstr>Verve</vt:lpstr>
      <vt:lpstr>Verve</vt:lpstr>
      <vt:lpstr>Verve</vt:lpstr>
      <vt:lpstr>Verve</vt:lpstr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Kingdom Archaebacteria</dc:title>
  <dc:creator>Dealtree</dc:creator>
  <cp:lastModifiedBy>kmcgrady</cp:lastModifiedBy>
  <cp:revision>2</cp:revision>
  <dcterms:created xsi:type="dcterms:W3CDTF">2010-09-21T02:07:56Z</dcterms:created>
  <dcterms:modified xsi:type="dcterms:W3CDTF">2010-09-27T16:39:07Z</dcterms:modified>
</cp:coreProperties>
</file>